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63" r:id="rId3"/>
    <p:sldId id="261" r:id="rId4"/>
    <p:sldId id="262" r:id="rId5"/>
    <p:sldId id="259" r:id="rId6"/>
    <p:sldId id="260" r:id="rId7"/>
    <p:sldId id="258" r:id="rId8"/>
    <p:sldId id="25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60"/>
  </p:normalViewPr>
  <p:slideViewPr>
    <p:cSldViewPr snapToGrid="0">
      <p:cViewPr varScale="1">
        <p:scale>
          <a:sx n="73" d="100"/>
          <a:sy n="73" d="100"/>
        </p:scale>
        <p:origin x="-612" y="-10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30F8C8-7857-4C9F-9BB1-F53A29EB397D}" type="datetimeFigureOut">
              <a:rPr lang="en-US" smtClean="0"/>
              <a:pPr/>
              <a:t>5/31/2017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66089-C14B-4A32-8C98-003237E4890A}" type="slidenum">
              <a:rPr lang="en-US" smtClean="0"/>
              <a:pPr/>
              <a:t>‹#›</a:t>
            </a:fld>
            <a:endParaRPr lang="en-US" dirty="0"/>
          </a:p>
        </p:txBody>
      </p:sp>
    </p:spTree>
    <p:extLst>
      <p:ext uri="{BB962C8B-B14F-4D97-AF65-F5344CB8AC3E}">
        <p14:creationId xmlns:p14="http://schemas.microsoft.com/office/powerpoint/2010/main" xmlns="" val="1073222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today’s presentation we will</a:t>
            </a:r>
            <a:r>
              <a:rPr lang="en-US" dirty="0" smtClean="0">
                <a:effectLst/>
              </a:rPr>
              <a:t> compare the selected program known as the Second Chance Act with the problem solving model presented in the video presentation from Week Two. Today’s presentation will also identifying how the Second Chance Act did or did not meet the various elements of the problem solving model and analyze the effectiveness of the program. In addition, explain how following a problem solving model would have impacted the program's effectiveness.</a:t>
            </a:r>
            <a:endParaRPr lang="en-US" dirty="0"/>
          </a:p>
        </p:txBody>
      </p:sp>
      <p:sp>
        <p:nvSpPr>
          <p:cNvPr id="4" name="Slide Number Placeholder 3"/>
          <p:cNvSpPr>
            <a:spLocks noGrp="1"/>
          </p:cNvSpPr>
          <p:nvPr>
            <p:ph type="sldNum" sz="quarter" idx="10"/>
          </p:nvPr>
        </p:nvSpPr>
        <p:spPr/>
        <p:txBody>
          <a:bodyPr/>
          <a:lstStyle/>
          <a:p>
            <a:fld id="{28A66089-C14B-4A32-8C98-003237E4890A}" type="slidenum">
              <a:rPr lang="en-US" smtClean="0"/>
              <a:pPr/>
              <a:t>2</a:t>
            </a:fld>
            <a:endParaRPr lang="en-US" dirty="0"/>
          </a:p>
        </p:txBody>
      </p:sp>
    </p:spTree>
    <p:extLst>
      <p:ext uri="{BB962C8B-B14F-4D97-AF65-F5344CB8AC3E}">
        <p14:creationId xmlns:p14="http://schemas.microsoft.com/office/powerpoint/2010/main" xmlns="" val="3266212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When analyzing the effectiveness of the Second Chance Act (SCA) program in lieu of the Herring 9-step problem solving method, a few things standout both negatively and positively. The problems that the SCA address are stated, but the challenge comes with quantifying the problem(s). The problems addressed by the SCA are massive in numbers and make quantifying the problem(s) intensely difficult. Although the stakeholders have been identified and the research started, the program is finding solutions to adhere to the recorded results. A big problem is implementing the solutions created from the results of the research. The research seems to be highly effective in producing statistics of what curves recidivism and becoming a repeat offender, but not every entity outside of the organizations funded under the SCA cooperate with the results being discovered. Employment chances and environment both play significant roles in many cases of whether someone offends again or not, so having employers who absolutely will not hire ex-convicts no matter what defies the implementing progress of the results found during research (National Institute of Justice, 2017). The program has helped some in various areas, but has not become as effective as it could be for its amount of funding. </a:t>
            </a:r>
          </a:p>
        </p:txBody>
      </p:sp>
      <p:sp>
        <p:nvSpPr>
          <p:cNvPr id="4" name="Slide Number Placeholder 3"/>
          <p:cNvSpPr>
            <a:spLocks noGrp="1"/>
          </p:cNvSpPr>
          <p:nvPr>
            <p:ph type="sldNum" sz="quarter" idx="10"/>
          </p:nvPr>
        </p:nvSpPr>
        <p:spPr/>
        <p:txBody>
          <a:bodyPr/>
          <a:lstStyle/>
          <a:p>
            <a:fld id="{28A66089-C14B-4A32-8C98-003237E4890A}" type="slidenum">
              <a:rPr lang="en-US" smtClean="0"/>
              <a:pPr/>
              <a:t>5</a:t>
            </a:fld>
            <a:endParaRPr lang="en-US" dirty="0"/>
          </a:p>
        </p:txBody>
      </p:sp>
    </p:spTree>
    <p:extLst>
      <p:ext uri="{BB962C8B-B14F-4D97-AF65-F5344CB8AC3E}">
        <p14:creationId xmlns:p14="http://schemas.microsoft.com/office/powerpoint/2010/main" xmlns="" val="716214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spcBef>
                <a:spcPts val="0"/>
              </a:spcBef>
              <a:buNone/>
            </a:pPr>
            <a:r>
              <a:rPr lang="en-US" dirty="0" smtClean="0"/>
              <a:t>Following a problem solving model is extremely beneficial to proposing a program. When identifying which areas of the proposal make the most sense and are the most cost efficient, it is necessary to figure out what issues could arise with the sections of the proposal you are left with. Once you have defined the problem using clear and concise language supporting the facts, than you will give an objective that will address the problem.  Knowing what issues may arise and addressing those issues prior to starting a program will increase the effectiveness of a program.</a:t>
            </a:r>
          </a:p>
          <a:p>
            <a:pPr lvl="0">
              <a:spcBef>
                <a:spcPts val="0"/>
              </a:spcBef>
              <a:buNone/>
            </a:pPr>
            <a:endParaRPr lang="en-US" dirty="0" smtClean="0"/>
          </a:p>
          <a:p>
            <a:pPr lvl="0">
              <a:spcBef>
                <a:spcPts val="0"/>
              </a:spcBef>
              <a:buNone/>
            </a:pPr>
            <a:r>
              <a:rPr lang="en-US" dirty="0" smtClean="0"/>
              <a:t>Management and supervision in law enforcement, Wayne Bennett-Karen Hess-Christine </a:t>
            </a:r>
            <a:r>
              <a:rPr lang="en-US" dirty="0" err="1" smtClean="0"/>
              <a:t>Orthmann</a:t>
            </a:r>
            <a:endParaRPr lang="en-US" dirty="0"/>
          </a:p>
        </p:txBody>
      </p:sp>
      <p:sp>
        <p:nvSpPr>
          <p:cNvPr id="4" name="Slide Number Placeholder 3"/>
          <p:cNvSpPr>
            <a:spLocks noGrp="1"/>
          </p:cNvSpPr>
          <p:nvPr>
            <p:ph type="sldNum" sz="quarter" idx="10"/>
          </p:nvPr>
        </p:nvSpPr>
        <p:spPr/>
        <p:txBody>
          <a:bodyPr/>
          <a:lstStyle/>
          <a:p>
            <a:fld id="{28A66089-C14B-4A32-8C98-003237E4890A}" type="slidenum">
              <a:rPr lang="en-US" smtClean="0"/>
              <a:pPr/>
              <a:t>6</a:t>
            </a:fld>
            <a:endParaRPr lang="en-US" dirty="0"/>
          </a:p>
        </p:txBody>
      </p:sp>
    </p:spTree>
    <p:extLst>
      <p:ext uri="{BB962C8B-B14F-4D97-AF65-F5344CB8AC3E}">
        <p14:creationId xmlns:p14="http://schemas.microsoft.com/office/powerpoint/2010/main" xmlns="" val="25423046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pPr/>
              <a:t>5/31/2017</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dirty="0"/>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5/31/2017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5/31/2017</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sgjusticeenter.org/nrrc/project/second-chance-act" TargetMode="External"/><Relationship Id="rId2" Type="http://schemas.openxmlformats.org/officeDocument/2006/relationships/hyperlink" Target="https://www.nij.gov/topics/corrections/reentry/Pages/employment.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4" y="206063"/>
            <a:ext cx="8791575" cy="1403796"/>
          </a:xfrm>
        </p:spPr>
        <p:txBody>
          <a:bodyPr>
            <a:normAutofit/>
          </a:bodyPr>
          <a:lstStyle/>
          <a:p>
            <a:pPr algn="ctr"/>
            <a:r>
              <a:rPr lang="en-US" sz="3200" dirty="0">
                <a:latin typeface="Times New Roman" panose="02020603050405020304" pitchFamily="18" charset="0"/>
                <a:cs typeface="Times New Roman" panose="02020603050405020304" pitchFamily="18" charset="0"/>
              </a:rPr>
              <a:t>Problem solving evaluation presentation</a:t>
            </a:r>
          </a:p>
        </p:txBody>
      </p:sp>
      <p:sp>
        <p:nvSpPr>
          <p:cNvPr id="3" name="Subtitle 2"/>
          <p:cNvSpPr>
            <a:spLocks noGrp="1"/>
          </p:cNvSpPr>
          <p:nvPr>
            <p:ph type="subTitle" idx="1"/>
          </p:nvPr>
        </p:nvSpPr>
        <p:spPr>
          <a:xfrm>
            <a:off x="1876424" y="1931831"/>
            <a:ext cx="8791575" cy="3325969"/>
          </a:xfrm>
        </p:spPr>
        <p:txBody>
          <a:bodyPr>
            <a:normAutofit/>
          </a:bodyPr>
          <a:lstStyle/>
          <a:p>
            <a:pPr algn="ctr"/>
            <a:r>
              <a:rPr lang="en-US" sz="2800" cap="none" dirty="0">
                <a:latin typeface="Times New Roman" panose="02020603050405020304" pitchFamily="18" charset="0"/>
                <a:cs typeface="Times New Roman" panose="02020603050405020304" pitchFamily="18" charset="0"/>
              </a:rPr>
              <a:t>Problem Solving Evaluation Presentation</a:t>
            </a:r>
          </a:p>
          <a:p>
            <a:pPr algn="ctr"/>
            <a:r>
              <a:rPr lang="en-US" sz="2800" cap="none" dirty="0">
                <a:latin typeface="Times New Roman" panose="02020603050405020304" pitchFamily="18" charset="0"/>
                <a:cs typeface="Times New Roman" panose="02020603050405020304" pitchFamily="18" charset="0"/>
              </a:rPr>
              <a:t>Holly, Juan, Angela, Finley, </a:t>
            </a:r>
            <a:r>
              <a:rPr lang="en-US" sz="2800" cap="none" dirty="0" smtClean="0">
                <a:latin typeface="Times New Roman" panose="02020603050405020304" pitchFamily="18" charset="0"/>
                <a:cs typeface="Times New Roman" panose="02020603050405020304" pitchFamily="18" charset="0"/>
              </a:rPr>
              <a:t>Shawn</a:t>
            </a:r>
            <a:endParaRPr lang="en-US" sz="2800" cap="none" dirty="0">
              <a:latin typeface="Times New Roman" panose="02020603050405020304" pitchFamily="18" charset="0"/>
              <a:cs typeface="Times New Roman" panose="02020603050405020304" pitchFamily="18" charset="0"/>
            </a:endParaRPr>
          </a:p>
          <a:p>
            <a:pPr algn="ctr"/>
            <a:r>
              <a:rPr lang="en-US" sz="2800" cap="none" dirty="0">
                <a:latin typeface="Times New Roman" panose="02020603050405020304" pitchFamily="18" charset="0"/>
                <a:cs typeface="Times New Roman" panose="02020603050405020304" pitchFamily="18" charset="0"/>
              </a:rPr>
              <a:t>CJA/355</a:t>
            </a:r>
          </a:p>
          <a:p>
            <a:pPr algn="ctr"/>
            <a:r>
              <a:rPr lang="en-US" sz="2800" cap="none" dirty="0">
                <a:latin typeface="Times New Roman" panose="02020603050405020304" pitchFamily="18" charset="0"/>
                <a:cs typeface="Times New Roman" panose="02020603050405020304" pitchFamily="18" charset="0"/>
              </a:rPr>
              <a:t>May 15, 2017</a:t>
            </a:r>
          </a:p>
          <a:p>
            <a:pPr algn="ctr"/>
            <a:r>
              <a:rPr lang="en-US" sz="2800" cap="none" dirty="0">
                <a:latin typeface="Times New Roman" panose="02020603050405020304" pitchFamily="18" charset="0"/>
                <a:cs typeface="Times New Roman" panose="02020603050405020304" pitchFamily="18" charset="0"/>
              </a:rPr>
              <a:t>Kristie Brackens</a:t>
            </a:r>
          </a:p>
        </p:txBody>
      </p:sp>
    </p:spTree>
    <p:extLst>
      <p:ext uri="{BB962C8B-B14F-4D97-AF65-F5344CB8AC3E}">
        <p14:creationId xmlns:p14="http://schemas.microsoft.com/office/powerpoint/2010/main" xmlns="" val="2070480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pic>
        <p:nvPicPr>
          <p:cNvPr id="4" name="Content Placeholder 4"/>
          <p:cNvPicPr>
            <a:picLocks noGrp="1" noChangeAspect="1"/>
          </p:cNvPicPr>
          <p:nvPr>
            <p:ph idx="1"/>
          </p:nvPr>
        </p:nvPicPr>
        <p:blipFill>
          <a:blip r:embed="rId3"/>
          <a:stretch>
            <a:fillRect/>
          </a:stretch>
        </p:blipFill>
        <p:spPr>
          <a:xfrm>
            <a:off x="3351213" y="2614454"/>
            <a:ext cx="5486400" cy="2811780"/>
          </a:xfrm>
        </p:spPr>
      </p:pic>
    </p:spTree>
    <p:extLst>
      <p:ext uri="{BB962C8B-B14F-4D97-AF65-F5344CB8AC3E}">
        <p14:creationId xmlns:p14="http://schemas.microsoft.com/office/powerpoint/2010/main" xmlns="" val="1235669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1078173"/>
          </a:xfrm>
        </p:spPr>
        <p:txBody>
          <a:bodyPr>
            <a:normAutofit fontScale="90000"/>
          </a:bodyPr>
          <a:lstStyle/>
          <a:p>
            <a:pPr algn="ctr"/>
            <a:r>
              <a:rPr lang="en-US" b="1" dirty="0"/>
              <a:t>Herring 9-Step Problem Solving Method</a:t>
            </a:r>
            <a:br>
              <a:rPr lang="en-US" b="1" dirty="0"/>
            </a:br>
            <a:endParaRPr lang="en-US" dirty="0"/>
          </a:p>
        </p:txBody>
      </p:sp>
      <p:sp>
        <p:nvSpPr>
          <p:cNvPr id="4" name="Content Placeholder 3"/>
          <p:cNvSpPr txBox="1">
            <a:spLocks noGrp="1"/>
          </p:cNvSpPr>
          <p:nvPr>
            <p:ph idx="1"/>
          </p:nvPr>
        </p:nvSpPr>
        <p:spPr>
          <a:xfrm>
            <a:off x="1141413" y="1077913"/>
            <a:ext cx="9906000" cy="5780087"/>
          </a:xfrm>
          <a:prstGeom prst="rect">
            <a:avLst/>
          </a:prstGeom>
          <a:noFill/>
        </p:spPr>
        <p:txBody>
          <a:bodyPr wrap="square" rtlCol="0">
            <a:spAutoFit/>
          </a:bodyPr>
          <a:lstStyle/>
          <a:p>
            <a:pPr marL="514350" indent="-514350">
              <a:buFont typeface="+mj-lt"/>
              <a:buAutoNum type="arabicPeriod"/>
            </a:pPr>
            <a:r>
              <a:rPr lang="en-US" dirty="0"/>
              <a:t>Identify the Problem</a:t>
            </a:r>
          </a:p>
          <a:p>
            <a:pPr marL="514350" indent="-514350">
              <a:buFont typeface="+mj-lt"/>
              <a:buAutoNum type="arabicPeriod"/>
            </a:pPr>
            <a:r>
              <a:rPr lang="en-US" dirty="0"/>
              <a:t>Quantify the Problem</a:t>
            </a:r>
          </a:p>
          <a:p>
            <a:pPr marL="514350" indent="-514350">
              <a:buFont typeface="+mj-lt"/>
              <a:buAutoNum type="arabicPeriod"/>
            </a:pPr>
            <a:r>
              <a:rPr lang="en-US" dirty="0"/>
              <a:t>Develop a Problem Statement</a:t>
            </a:r>
          </a:p>
          <a:p>
            <a:pPr marL="514350" indent="-514350">
              <a:buFont typeface="+mj-lt"/>
              <a:buAutoNum type="arabicPeriod"/>
            </a:pPr>
            <a:r>
              <a:rPr lang="en-US" dirty="0"/>
              <a:t>Identify and Include Stakeholders</a:t>
            </a:r>
          </a:p>
          <a:p>
            <a:pPr marL="514350" indent="-514350">
              <a:buFont typeface="+mj-lt"/>
              <a:buAutoNum type="arabicPeriod"/>
            </a:pPr>
            <a:r>
              <a:rPr lang="en-US" dirty="0"/>
              <a:t>Propose Solutions and Identify Best Candidates</a:t>
            </a:r>
          </a:p>
          <a:p>
            <a:pPr marL="514350" indent="-514350">
              <a:buFont typeface="+mj-lt"/>
              <a:buAutoNum type="arabicPeriod"/>
            </a:pPr>
            <a:r>
              <a:rPr lang="en-US" dirty="0"/>
              <a:t>Develop Best Solutions</a:t>
            </a:r>
          </a:p>
          <a:p>
            <a:pPr marL="514350" indent="-514350">
              <a:buFont typeface="+mj-lt"/>
              <a:buAutoNum type="arabicPeriod"/>
            </a:pPr>
            <a:r>
              <a:rPr lang="en-US" dirty="0"/>
              <a:t>Identify Necessary Resources</a:t>
            </a:r>
          </a:p>
          <a:p>
            <a:pPr marL="514350" indent="-514350">
              <a:buFont typeface="+mj-lt"/>
              <a:buAutoNum type="arabicPeriod"/>
            </a:pPr>
            <a:r>
              <a:rPr lang="en-US" dirty="0"/>
              <a:t>Implement the Solutions</a:t>
            </a:r>
          </a:p>
          <a:p>
            <a:pPr marL="514350" indent="-514350">
              <a:buFont typeface="+mj-lt"/>
              <a:buAutoNum type="arabicPeriod"/>
            </a:pPr>
            <a:r>
              <a:rPr lang="en-US" dirty="0"/>
              <a:t>Publish Results and Establish Program Effectiveness </a:t>
            </a:r>
          </a:p>
          <a:p>
            <a:r>
              <a:rPr lang="en-US" dirty="0"/>
              <a:t>(University of Phoenix,  2017). </a:t>
            </a:r>
          </a:p>
        </p:txBody>
      </p:sp>
    </p:spTree>
    <p:extLst>
      <p:ext uri="{BB962C8B-B14F-4D97-AF65-F5344CB8AC3E}">
        <p14:creationId xmlns:p14="http://schemas.microsoft.com/office/powerpoint/2010/main" xmlns="" val="1627411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1105469"/>
          </a:xfrm>
        </p:spPr>
        <p:txBody>
          <a:bodyPr>
            <a:normAutofit/>
          </a:bodyPr>
          <a:lstStyle/>
          <a:p>
            <a:pPr algn="ctr"/>
            <a:r>
              <a:rPr lang="en-US" b="1" dirty="0"/>
              <a:t>Second Chance Act Grant Program</a:t>
            </a:r>
          </a:p>
        </p:txBody>
      </p:sp>
      <p:sp>
        <p:nvSpPr>
          <p:cNvPr id="3" name="Content Placeholder 2"/>
          <p:cNvSpPr>
            <a:spLocks noGrp="1"/>
          </p:cNvSpPr>
          <p:nvPr>
            <p:ph idx="1"/>
          </p:nvPr>
        </p:nvSpPr>
        <p:spPr>
          <a:xfrm>
            <a:off x="1141412" y="1255594"/>
            <a:ext cx="9905999" cy="5602406"/>
          </a:xfrm>
        </p:spPr>
        <p:txBody>
          <a:bodyPr>
            <a:normAutofit fontScale="92500"/>
          </a:bodyPr>
          <a:lstStyle/>
          <a:p>
            <a:r>
              <a:rPr lang="en-US" dirty="0"/>
              <a:t>According to The Council of State Governments Justice Center  (2017), “The Second Chance Act (SCA) supports state, local, and tribal governments and nonprofit organizations in their work to reduce recidivism and improve outcomes for people returning from state and federal prisons, local jails, and juvenile facilities” (para. 1</a:t>
            </a:r>
            <a:r>
              <a:rPr lang="en-US" dirty="0" smtClean="0"/>
              <a:t>).</a:t>
            </a:r>
          </a:p>
          <a:p>
            <a:r>
              <a:rPr lang="en-US" dirty="0"/>
              <a:t>Utilizing the Second Chance Act Grant Program works in reverse for our project as although it isn’t an organization using a grant, it is an established grant giving clear guidelines as to how grant funding can be obtained</a:t>
            </a:r>
            <a:r>
              <a:rPr lang="en-US" dirty="0" smtClean="0"/>
              <a:t>.</a:t>
            </a:r>
            <a:endParaRPr lang="en-US" dirty="0"/>
          </a:p>
          <a:p>
            <a:r>
              <a:rPr lang="en-US" dirty="0"/>
              <a:t>This leads to the Second Chance Act Grant Program generally succeeding at steps one and four of the Herring Problem Solving Model; identifying the problem and identifying stakeholders.  Those being the issue of formerly incarcerated individuals reentering society as the problem and society in general and criminal justice systems in particular as stakeholders.  It is up to those applying for this grant to complete the other steps in regards to this issue.</a:t>
            </a:r>
          </a:p>
          <a:p>
            <a:endParaRPr lang="en-US" dirty="0"/>
          </a:p>
          <a:p>
            <a:endParaRPr lang="en-US" dirty="0"/>
          </a:p>
        </p:txBody>
      </p:sp>
    </p:spTree>
    <p:extLst>
      <p:ext uri="{BB962C8B-B14F-4D97-AF65-F5344CB8AC3E}">
        <p14:creationId xmlns:p14="http://schemas.microsoft.com/office/powerpoint/2010/main" xmlns="" val="1147436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ANALYZING THE EFFECTIVENESS OF THE PROGRAM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7" name="Content Placeholder 6"/>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RESEARCH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RESULTS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EFFECTIVENESS</a:t>
            </a:r>
          </a:p>
        </p:txBody>
      </p:sp>
      <p:pic>
        <p:nvPicPr>
          <p:cNvPr id="3" name="Picture 2"/>
          <p:cNvPicPr>
            <a:picLocks noChangeAspect="1"/>
          </p:cNvPicPr>
          <p:nvPr/>
        </p:nvPicPr>
        <p:blipFill>
          <a:blip r:embed="rId3"/>
          <a:stretch>
            <a:fillRect/>
          </a:stretch>
        </p:blipFill>
        <p:spPr>
          <a:xfrm>
            <a:off x="5695949" y="2097088"/>
            <a:ext cx="5438775" cy="3255961"/>
          </a:xfrm>
          <a:prstGeom prst="rect">
            <a:avLst/>
          </a:prstGeom>
        </p:spPr>
      </p:pic>
    </p:spTree>
    <p:extLst>
      <p:ext uri="{BB962C8B-B14F-4D97-AF65-F5344CB8AC3E}">
        <p14:creationId xmlns:p14="http://schemas.microsoft.com/office/powerpoint/2010/main" xmlns="" val="656596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6705" y="0"/>
            <a:ext cx="3856037" cy="3111690"/>
          </a:xfrm>
        </p:spPr>
        <p:txBody>
          <a:bodyPr>
            <a:normAutofit fontScale="90000"/>
          </a:bodyPr>
          <a:lstStyle/>
          <a:p>
            <a:r>
              <a:rPr lang="en" dirty="0"/>
              <a:t>How following a problem solving model would have impacted the program’s effectiveness?</a:t>
            </a:r>
            <a:br>
              <a:rPr lang="en" dirty="0"/>
            </a:br>
            <a:endParaRPr lang="en-US" dirty="0"/>
          </a:p>
        </p:txBody>
      </p:sp>
      <p:sp>
        <p:nvSpPr>
          <p:cNvPr id="4" name="Text Placeholder 3"/>
          <p:cNvSpPr>
            <a:spLocks noGrp="1"/>
          </p:cNvSpPr>
          <p:nvPr>
            <p:ph type="body" sz="half" idx="2"/>
          </p:nvPr>
        </p:nvSpPr>
        <p:spPr>
          <a:xfrm>
            <a:off x="1146705" y="2879678"/>
            <a:ext cx="3856037" cy="2911522"/>
          </a:xfrm>
        </p:spPr>
        <p:txBody>
          <a:bodyPr/>
          <a:lstStyle/>
          <a:p>
            <a:endParaRPr lang="en-US" dirty="0"/>
          </a:p>
        </p:txBody>
      </p:sp>
      <p:pic>
        <p:nvPicPr>
          <p:cNvPr id="5" name="Shape 57" descr="FUNDING word on wood blocks concept"/>
          <p:cNvPicPr preferRelativeResize="0">
            <a:picLocks noGrp="1"/>
          </p:cNvPicPr>
          <p:nvPr>
            <p:ph idx="1"/>
          </p:nvPr>
        </p:nvPicPr>
        <p:blipFill>
          <a:blip r:embed="rId3">
            <a:alphaModFix/>
          </a:blip>
          <a:stretch>
            <a:fillRect/>
          </a:stretch>
        </p:blipFill>
        <p:spPr>
          <a:xfrm>
            <a:off x="5750978" y="192801"/>
            <a:ext cx="4321069" cy="2918889"/>
          </a:xfrm>
          <a:prstGeom prst="rect">
            <a:avLst/>
          </a:prstGeom>
          <a:noFill/>
          <a:ln>
            <a:noFill/>
          </a:ln>
        </p:spPr>
      </p:pic>
      <p:pic>
        <p:nvPicPr>
          <p:cNvPr id="6" name="Shape 56" descr="Grants / Project Funding / Grant Application"/>
          <p:cNvPicPr preferRelativeResize="0"/>
          <p:nvPr/>
        </p:nvPicPr>
        <p:blipFill rotWithShape="1">
          <a:blip r:embed="rId4">
            <a:alphaModFix/>
          </a:blip>
          <a:srcRect l="-82132" t="-8414" r="-34176" b="-107895"/>
          <a:stretch/>
        </p:blipFill>
        <p:spPr>
          <a:xfrm>
            <a:off x="7509882" y="3452884"/>
            <a:ext cx="4592548" cy="3048000"/>
          </a:xfrm>
          <a:prstGeom prst="rect">
            <a:avLst/>
          </a:prstGeom>
          <a:noFill/>
          <a:ln>
            <a:noFill/>
          </a:ln>
        </p:spPr>
      </p:pic>
      <p:pic>
        <p:nvPicPr>
          <p:cNvPr id="7" name="Shape 58"/>
          <p:cNvPicPr preferRelativeResize="0"/>
          <p:nvPr/>
        </p:nvPicPr>
        <p:blipFill>
          <a:blip r:embed="rId5">
            <a:alphaModFix/>
          </a:blip>
          <a:stretch>
            <a:fillRect/>
          </a:stretch>
        </p:blipFill>
        <p:spPr>
          <a:xfrm>
            <a:off x="6593132" y="3732190"/>
            <a:ext cx="1833500" cy="1807000"/>
          </a:xfrm>
          <a:prstGeom prst="rect">
            <a:avLst/>
          </a:prstGeom>
          <a:noFill/>
          <a:ln>
            <a:noFill/>
          </a:ln>
        </p:spPr>
      </p:pic>
    </p:spTree>
    <p:extLst>
      <p:ext uri="{BB962C8B-B14F-4D97-AF65-F5344CB8AC3E}">
        <p14:creationId xmlns:p14="http://schemas.microsoft.com/office/powerpoint/2010/main" xmlns="" val="3929311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p:txBody>
          <a:bodyPr/>
          <a:lstStyle/>
          <a:p>
            <a:r>
              <a:rPr lang="en-US" dirty="0" smtClean="0"/>
              <a:t>The Second Chance Act helps to keep prisoners from reentering prison after being released.  This act, like any other programs, have advantages and disadvantages.  It also shows effectiveness in the ways it helps to reduce recidivism and overcrowding of the prisons. </a:t>
            </a:r>
            <a:endParaRPr lang="en-US" dirty="0"/>
          </a:p>
        </p:txBody>
      </p:sp>
    </p:spTree>
    <p:extLst>
      <p:ext uri="{BB962C8B-B14F-4D97-AF65-F5344CB8AC3E}">
        <p14:creationId xmlns:p14="http://schemas.microsoft.com/office/powerpoint/2010/main" xmlns="" val="13493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p:txBody>
          <a:bodyPr/>
          <a:lstStyle/>
          <a:p>
            <a:r>
              <a:rPr lang="en-US" dirty="0"/>
              <a:t>National </a:t>
            </a:r>
            <a:r>
              <a:rPr lang="en-US" dirty="0" smtClean="0"/>
              <a:t>Institute </a:t>
            </a:r>
            <a:r>
              <a:rPr lang="en-US" dirty="0"/>
              <a:t>of Justice. (2017). Retrieved from </a:t>
            </a:r>
            <a:r>
              <a:rPr lang="en-US" dirty="0">
                <a:hlinkClick r:id="rId2"/>
              </a:rPr>
              <a:t>https://</a:t>
            </a:r>
            <a:r>
              <a:rPr lang="en-US" dirty="0" smtClean="0">
                <a:hlinkClick r:id="rId2"/>
              </a:rPr>
              <a:t>www.nij.gov/topics/corrections/reentry/Pages/employment.aspx</a:t>
            </a:r>
            <a:r>
              <a:rPr lang="en-US" dirty="0" smtClean="0"/>
              <a:t> </a:t>
            </a:r>
          </a:p>
          <a:p>
            <a:r>
              <a:rPr lang="en-US" dirty="0" smtClean="0"/>
              <a:t>The Council of State Governments Justice Center. (2017), Second Chance Act Grant Program. Retrieved from </a:t>
            </a:r>
            <a:r>
              <a:rPr lang="en-US" dirty="0" smtClean="0">
                <a:hlinkClick r:id="rId3"/>
              </a:rPr>
              <a:t>https://www.csgjusticeenter.org/nrrc/project/second-chance-act</a:t>
            </a:r>
            <a:r>
              <a:rPr lang="en-US" dirty="0" smtClean="0"/>
              <a:t> </a:t>
            </a:r>
          </a:p>
          <a:p>
            <a:r>
              <a:rPr lang="en-US" dirty="0" smtClean="0"/>
              <a:t>University of Phoenix. (2017). The Herring Problem Solving Method. Retrieved from The University of Phoenix, CJA355 website. </a:t>
            </a:r>
            <a:endParaRPr lang="en-US" dirty="0"/>
          </a:p>
        </p:txBody>
      </p:sp>
    </p:spTree>
    <p:extLst>
      <p:ext uri="{BB962C8B-B14F-4D97-AF65-F5344CB8AC3E}">
        <p14:creationId xmlns:p14="http://schemas.microsoft.com/office/powerpoint/2010/main" xmlns="" val="32648022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109</TotalTime>
  <Words>739</Words>
  <Application>Microsoft Office PowerPoint</Application>
  <PresentationFormat>Custom</PresentationFormat>
  <Paragraphs>43</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Circuit</vt:lpstr>
      <vt:lpstr>Problem solving evaluation presentation</vt:lpstr>
      <vt:lpstr>introduction</vt:lpstr>
      <vt:lpstr>Herring 9-Step Problem Solving Method </vt:lpstr>
      <vt:lpstr>Second Chance Act Grant Program</vt:lpstr>
      <vt:lpstr>ANALYZING THE EFFECTIVENESS OF THE PROGRAM   </vt:lpstr>
      <vt:lpstr>How following a problem solving model would have impacted the program’s effectiveness? </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solving evaluation presentation</dc:title>
  <dc:creator>Holly Chaney</dc:creator>
  <cp:lastModifiedBy>aarons</cp:lastModifiedBy>
  <cp:revision>17</cp:revision>
  <dcterms:created xsi:type="dcterms:W3CDTF">2017-05-11T03:05:11Z</dcterms:created>
  <dcterms:modified xsi:type="dcterms:W3CDTF">2017-05-31T18:45:18Z</dcterms:modified>
</cp:coreProperties>
</file>